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handoutMasterIdLst>
    <p:handoutMasterId r:id="rId23"/>
  </p:handoutMasterIdLst>
  <p:sldIdLst>
    <p:sldId id="256" r:id="rId2"/>
    <p:sldId id="276" r:id="rId3"/>
    <p:sldId id="257" r:id="rId4"/>
    <p:sldId id="258" r:id="rId5"/>
    <p:sldId id="259" r:id="rId6"/>
    <p:sldId id="260"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61" r:id="rId21"/>
    <p:sldId id="26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36" autoAdjust="0"/>
    <p:restoredTop sz="94710" autoAdjust="0"/>
  </p:normalViewPr>
  <p:slideViewPr>
    <p:cSldViewPr>
      <p:cViewPr>
        <p:scale>
          <a:sx n="69" d="100"/>
          <a:sy n="69" d="100"/>
        </p:scale>
        <p:origin x="-1272" y="-1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CCAAA6E-D69C-4348-AE13-FD0DB49E4E2B}" type="datetimeFigureOut">
              <a:rPr lang="en-US" smtClean="0"/>
              <a:t>5/25/2011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C40653-D6CA-4F8E-BCE0-B93CF78F7C05}"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C5D0E3E7-0656-4EA9-97D1-EF78B06D8D12}" type="datetimeFigureOut">
              <a:rPr lang="en-US" smtClean="0"/>
              <a:pPr/>
              <a:t>5/25/2011</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8E9B8BD8-1A49-4CD2-BD0E-D964C557B035}" type="slidenum">
              <a:rPr lang="en-US" smtClean="0"/>
              <a:pPr/>
              <a:t>‹#›</a:t>
            </a:fld>
            <a:endParaRPr lang="en-US" dirty="0"/>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D0E3E7-0656-4EA9-97D1-EF78B06D8D12}" type="datetimeFigureOut">
              <a:rPr lang="en-US" smtClean="0"/>
              <a:pPr/>
              <a:t>5/25/2011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9B8BD8-1A49-4CD2-BD0E-D964C557B035}" type="slidenum">
              <a:rPr lang="en-US" smtClean="0"/>
              <a:pPr/>
              <a:t>‹#›</a:t>
            </a:fld>
            <a:endParaRPr lang="en-US" dirty="0"/>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D0E3E7-0656-4EA9-97D1-EF78B06D8D12}" type="datetimeFigureOut">
              <a:rPr lang="en-US" smtClean="0"/>
              <a:pPr/>
              <a:t>5/25/2011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9B8BD8-1A49-4CD2-BD0E-D964C557B035}" type="slidenum">
              <a:rPr lang="en-US" smtClean="0"/>
              <a:pPr/>
              <a:t>‹#›</a:t>
            </a:fld>
            <a:endParaRPr lang="en-US" dirty="0"/>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5D0E3E7-0656-4EA9-97D1-EF78B06D8D12}" type="datetimeFigureOut">
              <a:rPr lang="en-US" smtClean="0"/>
              <a:pPr/>
              <a:t>5/25/2011</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8E9B8BD8-1A49-4CD2-BD0E-D964C557B035}" type="slidenum">
              <a:rPr lang="en-US" smtClean="0"/>
              <a:pPr/>
              <a:t>‹#›</a:t>
            </a:fld>
            <a:endParaRPr lang="en-US" dirty="0"/>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C5D0E3E7-0656-4EA9-97D1-EF78B06D8D12}" type="datetimeFigureOut">
              <a:rPr lang="en-US" smtClean="0"/>
              <a:pPr/>
              <a:t>5/25/2011</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8E9B8BD8-1A49-4CD2-BD0E-D964C557B035}" type="slidenum">
              <a:rPr lang="en-US" smtClean="0"/>
              <a:pPr/>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C5D0E3E7-0656-4EA9-97D1-EF78B06D8D12}" type="datetimeFigureOut">
              <a:rPr lang="en-US" smtClean="0"/>
              <a:pPr/>
              <a:t>5/25/2011</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8E9B8BD8-1A49-4CD2-BD0E-D964C557B035}" type="slidenum">
              <a:rPr lang="en-US" smtClean="0"/>
              <a:pPr/>
              <a:t>‹#›</a:t>
            </a:fld>
            <a:endParaRPr lang="en-US" dirty="0"/>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C5D0E3E7-0656-4EA9-97D1-EF78B06D8D12}" type="datetimeFigureOut">
              <a:rPr lang="en-US" smtClean="0"/>
              <a:pPr/>
              <a:t>5/25/2011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8E9B8BD8-1A49-4CD2-BD0E-D964C557B035}" type="slidenum">
              <a:rPr lang="en-US" smtClean="0"/>
              <a:pPr/>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5D0E3E7-0656-4EA9-97D1-EF78B06D8D12}" type="datetimeFigureOut">
              <a:rPr lang="en-US" smtClean="0"/>
              <a:pPr/>
              <a:t>5/25/2011</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9B8BD8-1A49-4CD2-BD0E-D964C557B035}" type="slidenum">
              <a:rPr lang="en-US" smtClean="0"/>
              <a:pPr/>
              <a:t>‹#›</a:t>
            </a:fld>
            <a:endParaRPr lang="en-US" dirty="0"/>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5D0E3E7-0656-4EA9-97D1-EF78B06D8D12}" type="datetimeFigureOut">
              <a:rPr lang="en-US" smtClean="0"/>
              <a:pPr/>
              <a:t>5/25/2011</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9B8BD8-1A49-4CD2-BD0E-D964C557B035}" type="slidenum">
              <a:rPr lang="en-US" smtClean="0"/>
              <a:pPr/>
              <a:t>‹#›</a:t>
            </a:fld>
            <a:endParaRPr lang="en-US" dirty="0"/>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5D0E3E7-0656-4EA9-97D1-EF78B06D8D12}" type="datetimeFigureOut">
              <a:rPr lang="en-US" smtClean="0"/>
              <a:pPr/>
              <a:t>5/25/2011</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9B8BD8-1A49-4CD2-BD0E-D964C557B035}" type="slidenum">
              <a:rPr lang="en-US" smtClean="0"/>
              <a:pPr/>
              <a:t>‹#›</a:t>
            </a:fld>
            <a:endParaRPr lang="en-US" dirty="0"/>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C5D0E3E7-0656-4EA9-97D1-EF78B06D8D12}" type="datetimeFigureOut">
              <a:rPr lang="en-US" smtClean="0"/>
              <a:pPr/>
              <a:t>5/25/2011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8E9B8BD8-1A49-4CD2-BD0E-D964C557B035}"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C5D0E3E7-0656-4EA9-97D1-EF78B06D8D12}" type="datetimeFigureOut">
              <a:rPr lang="en-US" smtClean="0"/>
              <a:pPr/>
              <a:t>5/25/2011</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8E9B8BD8-1A49-4CD2-BD0E-D964C557B035}"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p:dissolve/>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Body measurements </a:t>
            </a:r>
            <a:endParaRPr lang="en-US" dirty="0"/>
          </a:p>
        </p:txBody>
      </p:sp>
      <p:sp>
        <p:nvSpPr>
          <p:cNvPr id="3" name="Subtitle 2"/>
          <p:cNvSpPr>
            <a:spLocks noGrp="1"/>
          </p:cNvSpPr>
          <p:nvPr>
            <p:ph type="subTitle" idx="1"/>
          </p:nvPr>
        </p:nvSpPr>
        <p:spPr/>
        <p:txBody>
          <a:bodyPr/>
          <a:lstStyle/>
          <a:p>
            <a:r>
              <a:rPr lang="en-US" dirty="0" smtClean="0"/>
              <a:t>Kathy, Sarah and Tyler</a:t>
            </a:r>
            <a:endParaRPr lang="en-US" dirty="0"/>
          </a:p>
        </p:txBody>
      </p:sp>
    </p:spTree>
  </p:cSld>
  <p:clrMapOvr>
    <a:masterClrMapping/>
  </p:clrMapOvr>
  <p:transitio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Scatter plot of nose-head circumference</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381000" y="1447800"/>
            <a:ext cx="4398525" cy="3565891"/>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381000" y="4953000"/>
            <a:ext cx="2362200" cy="1371600"/>
          </a:xfrm>
          <a:prstGeom prst="rect">
            <a:avLst/>
          </a:prstGeom>
          <a:noFill/>
          <a:ln w="9525">
            <a:noFill/>
            <a:miter lim="800000"/>
            <a:headEnd/>
            <a:tailEnd/>
          </a:ln>
        </p:spPr>
      </p:pic>
      <p:sp>
        <p:nvSpPr>
          <p:cNvPr id="6" name="TextBox 5"/>
          <p:cNvSpPr txBox="1"/>
          <p:nvPr/>
        </p:nvSpPr>
        <p:spPr>
          <a:xfrm>
            <a:off x="5105400" y="1371600"/>
            <a:ext cx="3429000" cy="3416320"/>
          </a:xfrm>
          <a:prstGeom prst="rect">
            <a:avLst/>
          </a:prstGeom>
          <a:noFill/>
        </p:spPr>
        <p:txBody>
          <a:bodyPr wrap="square" rtlCol="0">
            <a:spAutoFit/>
          </a:bodyPr>
          <a:lstStyle/>
          <a:p>
            <a:pPr>
              <a:buFont typeface="Arial" pitchFamily="34" charset="0"/>
              <a:buChar char="•"/>
            </a:pPr>
            <a:r>
              <a:rPr lang="en-US" dirty="0"/>
              <a:t> </a:t>
            </a:r>
            <a:r>
              <a:rPr lang="en-US" dirty="0" smtClean="0"/>
              <a:t>The form of nose-head circumference and height shows hardly any form or direction, with a very slight negative association. The form is scattered. The strength is weak, show by the correlation of -0.15286.</a:t>
            </a:r>
          </a:p>
          <a:p>
            <a:pPr>
              <a:buFont typeface="Arial" pitchFamily="34" charset="0"/>
              <a:buChar char="•"/>
            </a:pPr>
            <a:r>
              <a:rPr lang="en-US" dirty="0" smtClean="0"/>
              <a:t>Our r</a:t>
            </a:r>
            <a:r>
              <a:rPr lang="en-US" baseline="30000" dirty="0" smtClean="0"/>
              <a:t>2 </a:t>
            </a:r>
            <a:r>
              <a:rPr lang="en-US" dirty="0" smtClean="0"/>
              <a:t>of 0.0013 shows that .13% of the variability in height is attributed to the variability in nose-head circumference.</a:t>
            </a:r>
          </a:p>
          <a:p>
            <a:pPr>
              <a:buFont typeface="Arial" pitchFamily="34" charset="0"/>
              <a:buChar char="•"/>
            </a:pPr>
            <a:endParaRPr lang="en-US" dirty="0"/>
          </a:p>
        </p:txBody>
      </p:sp>
    </p:spTree>
  </p:cSld>
  <p:clrMapOvr>
    <a:masterClrMapping/>
  </p:clrMapOvr>
  <p:transition>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686800" cy="838200"/>
          </a:xfrm>
        </p:spPr>
        <p:txBody>
          <a:bodyPr>
            <a:normAutofit fontScale="90000"/>
          </a:bodyPr>
          <a:lstStyle/>
          <a:p>
            <a:r>
              <a:rPr lang="en-US" dirty="0" smtClean="0"/>
              <a:t>Scatter plot of nose-head circumference by gender</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533401" y="2057400"/>
            <a:ext cx="3733799" cy="3200400"/>
          </a:xfrm>
          <a:prstGeom prst="rect">
            <a:avLst/>
          </a:prstGeom>
          <a:noFill/>
          <a:ln w="9525">
            <a:noFill/>
            <a:miter lim="800000"/>
            <a:headEnd/>
            <a:tailEnd/>
          </a:ln>
        </p:spPr>
      </p:pic>
      <p:sp>
        <p:nvSpPr>
          <p:cNvPr id="5" name="TextBox 4"/>
          <p:cNvSpPr txBox="1"/>
          <p:nvPr/>
        </p:nvSpPr>
        <p:spPr>
          <a:xfrm>
            <a:off x="4800600" y="1752600"/>
            <a:ext cx="3962400" cy="2308324"/>
          </a:xfrm>
          <a:prstGeom prst="rect">
            <a:avLst/>
          </a:prstGeom>
          <a:noFill/>
        </p:spPr>
        <p:txBody>
          <a:bodyPr wrap="square" rtlCol="0">
            <a:spAutoFit/>
          </a:bodyPr>
          <a:lstStyle/>
          <a:p>
            <a:pPr>
              <a:buFont typeface="Arial" pitchFamily="34" charset="0"/>
              <a:buChar char="•"/>
            </a:pPr>
            <a:r>
              <a:rPr lang="en-US" dirty="0" smtClean="0"/>
              <a:t> The scatter plot broken down by gender shows a difference in head circumference between males and females; yet, the form of both LSR lines were similar in their positive direction, weak scatter form, and weak strength. The males had the higher line while the females the lower. </a:t>
            </a:r>
            <a:endParaRPr lang="en-US" dirty="0"/>
          </a:p>
        </p:txBody>
      </p:sp>
      <p:sp>
        <p:nvSpPr>
          <p:cNvPr id="6" name="TextBox 5"/>
          <p:cNvSpPr txBox="1"/>
          <p:nvPr/>
        </p:nvSpPr>
        <p:spPr>
          <a:xfrm>
            <a:off x="533400" y="5257800"/>
            <a:ext cx="2743200" cy="646331"/>
          </a:xfrm>
          <a:prstGeom prst="rect">
            <a:avLst/>
          </a:prstGeom>
          <a:noFill/>
        </p:spPr>
        <p:txBody>
          <a:bodyPr wrap="square" rtlCol="0">
            <a:spAutoFit/>
          </a:bodyPr>
          <a:lstStyle/>
          <a:p>
            <a:r>
              <a:rPr lang="en-US" dirty="0" smtClean="0"/>
              <a:t>Females: r = 0.006</a:t>
            </a:r>
          </a:p>
          <a:p>
            <a:r>
              <a:rPr lang="en-US" dirty="0"/>
              <a:t>M</a:t>
            </a:r>
            <a:r>
              <a:rPr lang="en-US" dirty="0" smtClean="0"/>
              <a:t>ales: r = 0.04359</a:t>
            </a:r>
            <a:endParaRPr lang="en-US" dirty="0"/>
          </a:p>
        </p:txBody>
      </p:sp>
    </p:spTree>
  </p:cSld>
  <p:clrMapOvr>
    <a:masterClrMapping/>
  </p:clrMapOvr>
  <p:transition>
    <p:dissolv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Residual plot of nose-head</a:t>
            </a:r>
            <a:br>
              <a:rPr lang="en-US" dirty="0" smtClean="0"/>
            </a:br>
            <a:r>
              <a:rPr lang="en-US" dirty="0" smtClean="0"/>
              <a:t>circumference</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4724400" y="1600200"/>
            <a:ext cx="4209406" cy="4525962"/>
          </a:xfrm>
          <a:prstGeom prst="rect">
            <a:avLst/>
          </a:prstGeom>
          <a:noFill/>
          <a:ln w="9525">
            <a:noFill/>
            <a:miter lim="800000"/>
            <a:headEnd/>
            <a:tailEnd/>
          </a:ln>
        </p:spPr>
      </p:pic>
      <p:sp>
        <p:nvSpPr>
          <p:cNvPr id="5" name="TextBox 4"/>
          <p:cNvSpPr txBox="1"/>
          <p:nvPr/>
        </p:nvSpPr>
        <p:spPr>
          <a:xfrm>
            <a:off x="457200" y="2124670"/>
            <a:ext cx="3962400" cy="923330"/>
          </a:xfrm>
          <a:prstGeom prst="rect">
            <a:avLst/>
          </a:prstGeom>
          <a:noFill/>
        </p:spPr>
        <p:txBody>
          <a:bodyPr wrap="square" rtlCol="0">
            <a:spAutoFit/>
          </a:bodyPr>
          <a:lstStyle/>
          <a:p>
            <a:pPr>
              <a:buFont typeface="Arial" pitchFamily="34" charset="0"/>
              <a:buChar char="•"/>
            </a:pPr>
            <a:r>
              <a:rPr lang="en-US" dirty="0" smtClean="0"/>
              <a:t> The residual plot </a:t>
            </a:r>
            <a:r>
              <a:rPr lang="en-US" dirty="0" smtClean="0"/>
              <a:t>shows granularity which means that the model of the LSRL does not fit our data.</a:t>
            </a:r>
            <a:endParaRPr lang="en-US" dirty="0"/>
          </a:p>
        </p:txBody>
      </p:sp>
      <p:sp>
        <p:nvSpPr>
          <p:cNvPr id="6" name="TextBox 5"/>
          <p:cNvSpPr txBox="1"/>
          <p:nvPr/>
        </p:nvSpPr>
        <p:spPr>
          <a:xfrm>
            <a:off x="2667000" y="5029200"/>
            <a:ext cx="1600200" cy="646331"/>
          </a:xfrm>
          <a:prstGeom prst="rect">
            <a:avLst/>
          </a:prstGeom>
          <a:noFill/>
        </p:spPr>
        <p:txBody>
          <a:bodyPr wrap="square" rtlCol="0">
            <a:spAutoFit/>
          </a:bodyPr>
          <a:lstStyle/>
          <a:p>
            <a:r>
              <a:rPr lang="en-US" dirty="0" smtClean="0"/>
              <a:t>r</a:t>
            </a:r>
            <a:r>
              <a:rPr lang="en-US" baseline="30000" dirty="0" smtClean="0"/>
              <a:t>2</a:t>
            </a:r>
            <a:r>
              <a:rPr lang="en-US" dirty="0" smtClean="0"/>
              <a:t> = 0.0013</a:t>
            </a:r>
          </a:p>
          <a:p>
            <a:r>
              <a:rPr lang="en-US" dirty="0" smtClean="0"/>
              <a:t>r</a:t>
            </a:r>
            <a:r>
              <a:rPr lang="en-US" dirty="0" smtClean="0"/>
              <a:t> =  0.03606</a:t>
            </a:r>
            <a:endParaRPr lang="en-US" dirty="0"/>
          </a:p>
        </p:txBody>
      </p:sp>
    </p:spTree>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Scatter plot of palm length</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4495800" y="1371600"/>
            <a:ext cx="4410788" cy="4114800"/>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7010400" y="5410200"/>
            <a:ext cx="1828800" cy="1066800"/>
          </a:xfrm>
          <a:prstGeom prst="rect">
            <a:avLst/>
          </a:prstGeom>
          <a:noFill/>
          <a:ln w="9525">
            <a:noFill/>
            <a:miter lim="800000"/>
            <a:headEnd/>
            <a:tailEnd/>
          </a:ln>
        </p:spPr>
      </p:pic>
      <p:sp>
        <p:nvSpPr>
          <p:cNvPr id="6" name="TextBox 5"/>
          <p:cNvSpPr txBox="1"/>
          <p:nvPr/>
        </p:nvSpPr>
        <p:spPr>
          <a:xfrm>
            <a:off x="533400" y="1447800"/>
            <a:ext cx="3733800" cy="2585323"/>
          </a:xfrm>
          <a:prstGeom prst="rect">
            <a:avLst/>
          </a:prstGeom>
          <a:noFill/>
        </p:spPr>
        <p:txBody>
          <a:bodyPr wrap="square" rtlCol="0">
            <a:spAutoFit/>
          </a:bodyPr>
          <a:lstStyle/>
          <a:p>
            <a:pPr>
              <a:buFont typeface="Arial" pitchFamily="34" charset="0"/>
              <a:buChar char="•"/>
            </a:pPr>
            <a:r>
              <a:rPr lang="en-US" dirty="0" smtClean="0"/>
              <a:t>The form is clustered at each data point with a slight linear association. The direction is positive while the strength is moderate. Our correlation is 0.600379</a:t>
            </a:r>
          </a:p>
          <a:p>
            <a:pPr>
              <a:buFont typeface="Arial" pitchFamily="34" charset="0"/>
              <a:buChar char="•"/>
            </a:pPr>
            <a:r>
              <a:rPr lang="en-US" dirty="0" smtClean="0"/>
              <a:t>Our </a:t>
            </a:r>
            <a:r>
              <a:rPr lang="en-US" dirty="0" smtClean="0"/>
              <a:t>r</a:t>
            </a:r>
            <a:r>
              <a:rPr lang="en-US" baseline="30000" dirty="0" smtClean="0"/>
              <a:t>2 </a:t>
            </a:r>
            <a:r>
              <a:rPr lang="en-US" dirty="0" smtClean="0"/>
              <a:t>of 0.36 shows that 36% of the variability in height is attributed to the variability in palm length. </a:t>
            </a:r>
          </a:p>
          <a:p>
            <a:pPr>
              <a:buFont typeface="Arial" pitchFamily="34" charset="0"/>
              <a:buChar char="•"/>
            </a:pPr>
            <a:endParaRPr lang="en-US" dirty="0"/>
          </a:p>
        </p:txBody>
      </p:sp>
    </p:spTree>
  </p:cSld>
  <p:clrMapOvr>
    <a:masterClrMapping/>
  </p:clrMapOvr>
  <p:transition>
    <p:dissolv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Scatter plot of palm length by gender</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4343400" y="1447800"/>
            <a:ext cx="4596783" cy="4525962"/>
          </a:xfrm>
          <a:prstGeom prst="rect">
            <a:avLst/>
          </a:prstGeom>
          <a:noFill/>
          <a:ln w="9525">
            <a:noFill/>
            <a:miter lim="800000"/>
            <a:headEnd/>
            <a:tailEnd/>
          </a:ln>
        </p:spPr>
      </p:pic>
      <p:sp>
        <p:nvSpPr>
          <p:cNvPr id="6" name="TextBox 5"/>
          <p:cNvSpPr txBox="1"/>
          <p:nvPr/>
        </p:nvSpPr>
        <p:spPr>
          <a:xfrm>
            <a:off x="381000" y="1600200"/>
            <a:ext cx="3733800" cy="4247317"/>
          </a:xfrm>
          <a:prstGeom prst="rect">
            <a:avLst/>
          </a:prstGeom>
          <a:noFill/>
        </p:spPr>
        <p:txBody>
          <a:bodyPr wrap="square" rtlCol="0">
            <a:spAutoFit/>
          </a:bodyPr>
          <a:lstStyle/>
          <a:p>
            <a:pPr>
              <a:buFont typeface="Arial" pitchFamily="34" charset="0"/>
              <a:buChar char="•"/>
            </a:pPr>
            <a:r>
              <a:rPr lang="en-US" dirty="0" smtClean="0"/>
              <a:t> Our scatter plot of palm length broken down by gender has two LSR lines, with the males having the higher line and the females the lower.</a:t>
            </a:r>
          </a:p>
          <a:p>
            <a:pPr>
              <a:buFont typeface="Arial" pitchFamily="34" charset="0"/>
              <a:buChar char="•"/>
            </a:pPr>
            <a:r>
              <a:rPr lang="en-US" dirty="0" smtClean="0"/>
              <a:t>The male’s data was linear with a positive association. The data was moderately strong with a correlation of 0.616.</a:t>
            </a:r>
          </a:p>
          <a:p>
            <a:pPr>
              <a:buFont typeface="Arial" pitchFamily="34" charset="0"/>
              <a:buChar char="•"/>
            </a:pPr>
            <a:r>
              <a:rPr lang="en-US" dirty="0" smtClean="0"/>
              <a:t>The female’s data was slightly linear with a positive association. The data was moderately weak with a correlation of 0.266.</a:t>
            </a:r>
          </a:p>
          <a:p>
            <a:pPr>
              <a:buFont typeface="Arial" pitchFamily="34" charset="0"/>
              <a:buChar char="•"/>
            </a:pPr>
            <a:r>
              <a:rPr lang="en-US" dirty="0" smtClean="0"/>
              <a:t>The male’s data LSRL was more reliable than the female’s.</a:t>
            </a:r>
            <a:endParaRPr lang="en-US" dirty="0"/>
          </a:p>
        </p:txBody>
      </p:sp>
      <p:sp>
        <p:nvSpPr>
          <p:cNvPr id="8" name="TextBox 7"/>
          <p:cNvSpPr txBox="1"/>
          <p:nvPr/>
        </p:nvSpPr>
        <p:spPr>
          <a:xfrm>
            <a:off x="2819400" y="5983069"/>
            <a:ext cx="3200400" cy="646331"/>
          </a:xfrm>
          <a:prstGeom prst="rect">
            <a:avLst/>
          </a:prstGeom>
          <a:noFill/>
        </p:spPr>
        <p:txBody>
          <a:bodyPr wrap="square" rtlCol="0">
            <a:spAutoFit/>
          </a:bodyPr>
          <a:lstStyle/>
          <a:p>
            <a:r>
              <a:rPr lang="en-US" dirty="0" smtClean="0"/>
              <a:t>Males: r</a:t>
            </a:r>
            <a:r>
              <a:rPr lang="en-US" baseline="30000" dirty="0" smtClean="0"/>
              <a:t> </a:t>
            </a:r>
            <a:r>
              <a:rPr lang="en-US" dirty="0" smtClean="0"/>
              <a:t>= 0.616441</a:t>
            </a:r>
          </a:p>
          <a:p>
            <a:r>
              <a:rPr lang="en-US" dirty="0" smtClean="0"/>
              <a:t>Females: r = 0.26646 </a:t>
            </a:r>
            <a:endParaRPr lang="en-US" dirty="0"/>
          </a:p>
        </p:txBody>
      </p:sp>
    </p:spTree>
  </p:cSld>
  <p:clrMapOvr>
    <a:masterClrMapping/>
  </p:clrMapOvr>
  <p:transition>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residual plot of palm length</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4495800" y="1524000"/>
            <a:ext cx="4109809" cy="4525962"/>
          </a:xfrm>
          <a:prstGeom prst="rect">
            <a:avLst/>
          </a:prstGeom>
          <a:noFill/>
          <a:ln w="9525">
            <a:noFill/>
            <a:miter lim="800000"/>
            <a:headEnd/>
            <a:tailEnd/>
          </a:ln>
        </p:spPr>
      </p:pic>
      <p:sp>
        <p:nvSpPr>
          <p:cNvPr id="5" name="TextBox 4"/>
          <p:cNvSpPr txBox="1"/>
          <p:nvPr/>
        </p:nvSpPr>
        <p:spPr>
          <a:xfrm>
            <a:off x="533400" y="2180272"/>
            <a:ext cx="3581400" cy="1477328"/>
          </a:xfrm>
          <a:prstGeom prst="rect">
            <a:avLst/>
          </a:prstGeom>
          <a:noFill/>
        </p:spPr>
        <p:txBody>
          <a:bodyPr wrap="square" rtlCol="0">
            <a:spAutoFit/>
          </a:bodyPr>
          <a:lstStyle/>
          <a:p>
            <a:pPr>
              <a:buFont typeface="Arial" pitchFamily="34" charset="0"/>
              <a:buChar char="•"/>
            </a:pPr>
            <a:r>
              <a:rPr lang="en-US" dirty="0" smtClean="0"/>
              <a:t> The residual plot for palm length shows obvious granularity in the stair step appearance. This shows that our LSR line does not fit the data.  </a:t>
            </a:r>
            <a:endParaRPr lang="en-US" dirty="0"/>
          </a:p>
        </p:txBody>
      </p:sp>
      <p:sp>
        <p:nvSpPr>
          <p:cNvPr id="6" name="TextBox 5"/>
          <p:cNvSpPr txBox="1"/>
          <p:nvPr/>
        </p:nvSpPr>
        <p:spPr>
          <a:xfrm>
            <a:off x="2438400" y="5181600"/>
            <a:ext cx="1600200" cy="646331"/>
          </a:xfrm>
          <a:prstGeom prst="rect">
            <a:avLst/>
          </a:prstGeom>
          <a:noFill/>
        </p:spPr>
        <p:txBody>
          <a:bodyPr wrap="square" rtlCol="0">
            <a:spAutoFit/>
          </a:bodyPr>
          <a:lstStyle/>
          <a:p>
            <a:r>
              <a:rPr lang="en-US" dirty="0" smtClean="0"/>
              <a:t>r</a:t>
            </a:r>
            <a:r>
              <a:rPr lang="en-US" baseline="30000" dirty="0" smtClean="0"/>
              <a:t>2</a:t>
            </a:r>
            <a:r>
              <a:rPr lang="en-US" dirty="0" smtClean="0"/>
              <a:t> = 0.36</a:t>
            </a:r>
          </a:p>
          <a:p>
            <a:r>
              <a:rPr lang="en-US" dirty="0" smtClean="0"/>
              <a:t>r</a:t>
            </a:r>
            <a:r>
              <a:rPr lang="en-US" dirty="0" smtClean="0"/>
              <a:t> = 0.6</a:t>
            </a:r>
            <a:endParaRPr lang="en-US" dirty="0"/>
          </a:p>
        </p:txBody>
      </p:sp>
    </p:spTree>
  </p:cSld>
  <p:clrMapOvr>
    <a:masterClrMapping/>
  </p:clrMapOvr>
  <p:transition>
    <p:dissolv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model </a:t>
            </a:r>
            <a:endParaRPr lang="en-US" dirty="0"/>
          </a:p>
        </p:txBody>
      </p:sp>
      <p:sp>
        <p:nvSpPr>
          <p:cNvPr id="3" name="Content Placeholder 2"/>
          <p:cNvSpPr>
            <a:spLocks noGrp="1"/>
          </p:cNvSpPr>
          <p:nvPr>
            <p:ph idx="1"/>
          </p:nvPr>
        </p:nvSpPr>
        <p:spPr/>
        <p:txBody>
          <a:bodyPr>
            <a:normAutofit fontScale="92500"/>
          </a:bodyPr>
          <a:lstStyle/>
          <a:p>
            <a:r>
              <a:rPr lang="en-US" dirty="0" smtClean="0"/>
              <a:t>The LSRL chosen by our group was the hip-to-knee because it had the highest correlation for both genders</a:t>
            </a:r>
          </a:p>
          <a:p>
            <a:r>
              <a:rPr lang="en-US" dirty="0" smtClean="0"/>
              <a:t>We will base the female teachers off of the LSRL created by only the female data but approximate the male data off of the LSRL created by both the male and female data for better </a:t>
            </a:r>
            <a:r>
              <a:rPr lang="en-US" dirty="0" smtClean="0"/>
              <a:t>accuracy</a:t>
            </a:r>
          </a:p>
          <a:p>
            <a:r>
              <a:rPr lang="en-US" dirty="0" smtClean="0"/>
              <a:t>Female: height = 1.304(hip-to-knee) + 37.3</a:t>
            </a:r>
          </a:p>
          <a:p>
            <a:r>
              <a:rPr lang="en-US" dirty="0" smtClean="0"/>
              <a:t>Male: height = 1.463(hip-to-knee) + 35.4</a:t>
            </a:r>
            <a:endParaRPr lang="en-US" dirty="0"/>
          </a:p>
        </p:txBody>
      </p:sp>
    </p:spTree>
  </p:cSld>
  <p:clrMapOvr>
    <a:masterClrMapping/>
  </p:clrMapOvr>
  <p:transition>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Predictions of group members </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Kathy: Female model used with hip-to-knee measurement of 18” gave height of 60.772” which was 2.228” away from her actual height of 63”</a:t>
            </a:r>
          </a:p>
          <a:p>
            <a:r>
              <a:rPr lang="en-US" dirty="0" smtClean="0"/>
              <a:t>Sarah: Female model used with 21” hip-to-knee length gave height as 64.684” which was 1.316” away from the actual height of 66”</a:t>
            </a:r>
          </a:p>
          <a:p>
            <a:r>
              <a:rPr lang="en-US" dirty="0" smtClean="0"/>
              <a:t>Tyler: Total model used with hip-to-knee measurement of 23” gave height of 69.049” which was 3.451” away from actual height of 72.5”</a:t>
            </a:r>
          </a:p>
          <a:p>
            <a:r>
              <a:rPr lang="en-US" dirty="0" smtClean="0"/>
              <a:t>Our models were consistently short </a:t>
            </a:r>
            <a:endParaRPr lang="en-US" dirty="0"/>
          </a:p>
        </p:txBody>
      </p:sp>
    </p:spTree>
  </p:cSld>
  <p:clrMapOvr>
    <a:masterClrMapping/>
  </p:clrMapOvr>
  <p:transition>
    <p:dissolv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Predictions of teachers </a:t>
            </a:r>
            <a:endParaRPr lang="en-US" dirty="0"/>
          </a:p>
        </p:txBody>
      </p:sp>
      <p:sp>
        <p:nvSpPr>
          <p:cNvPr id="3" name="Content Placeholder 2"/>
          <p:cNvSpPr>
            <a:spLocks noGrp="1"/>
          </p:cNvSpPr>
          <p:nvPr>
            <p:ph idx="1"/>
          </p:nvPr>
        </p:nvSpPr>
        <p:spPr/>
        <p:txBody>
          <a:bodyPr/>
          <a:lstStyle/>
          <a:p>
            <a:r>
              <a:rPr lang="en-US" dirty="0" smtClean="0"/>
              <a:t>Ms. Tannous</a:t>
            </a:r>
            <a:r>
              <a:rPr lang="en-US" dirty="0" smtClean="0"/>
              <a:t>: 1.304(21) + 37.3 = 64.684”</a:t>
            </a:r>
          </a:p>
          <a:p>
            <a:r>
              <a:rPr lang="en-US" dirty="0" smtClean="0"/>
              <a:t>Ms. Arden</a:t>
            </a:r>
            <a:r>
              <a:rPr lang="en-US" dirty="0" smtClean="0"/>
              <a:t>: </a:t>
            </a:r>
            <a:r>
              <a:rPr lang="en-US" dirty="0" smtClean="0"/>
              <a:t>1.304(22) </a:t>
            </a:r>
            <a:r>
              <a:rPr lang="en-US" dirty="0" smtClean="0"/>
              <a:t>+ 37.3 = </a:t>
            </a:r>
            <a:r>
              <a:rPr lang="en-US" dirty="0" smtClean="0"/>
              <a:t>65.988”</a:t>
            </a:r>
          </a:p>
          <a:p>
            <a:r>
              <a:rPr lang="en-US" dirty="0" smtClean="0"/>
              <a:t>Mrs. </a:t>
            </a:r>
            <a:r>
              <a:rPr lang="en-US" dirty="0" smtClean="0"/>
              <a:t>Robinson: 1.304(21) + 37.3 = </a:t>
            </a:r>
            <a:r>
              <a:rPr lang="en-US" dirty="0" smtClean="0"/>
              <a:t>64.684”</a:t>
            </a:r>
          </a:p>
          <a:p>
            <a:r>
              <a:rPr lang="en-US" dirty="0" smtClean="0"/>
              <a:t>Mr. </a:t>
            </a:r>
            <a:r>
              <a:rPr lang="en-US" dirty="0" smtClean="0"/>
              <a:t>Lake: 1.463(23) + 35.4 = 69.049”</a:t>
            </a:r>
          </a:p>
          <a:p>
            <a:r>
              <a:rPr lang="en-US" dirty="0" smtClean="0"/>
              <a:t>Mr. </a:t>
            </a:r>
            <a:r>
              <a:rPr lang="en-US" dirty="0" smtClean="0"/>
              <a:t>Walsh: </a:t>
            </a:r>
            <a:r>
              <a:rPr lang="en-US" dirty="0" smtClean="0"/>
              <a:t>1.463(21) </a:t>
            </a:r>
            <a:r>
              <a:rPr lang="en-US" dirty="0" smtClean="0"/>
              <a:t>+ </a:t>
            </a:r>
            <a:r>
              <a:rPr lang="en-US" dirty="0" smtClean="0"/>
              <a:t>35.4 = 66.123” </a:t>
            </a:r>
            <a:endParaRPr lang="en-US" dirty="0"/>
          </a:p>
        </p:txBody>
      </p:sp>
    </p:spTree>
  </p:cSld>
  <p:clrMapOvr>
    <a:masterClrMapping/>
  </p:clrMapOvr>
  <p:transition>
    <p:dissolv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Confidence of predictions </a:t>
            </a:r>
            <a:endParaRPr lang="en-US" dirty="0"/>
          </a:p>
        </p:txBody>
      </p:sp>
      <p:sp>
        <p:nvSpPr>
          <p:cNvPr id="3" name="Content Placeholder 2"/>
          <p:cNvSpPr>
            <a:spLocks noGrp="1"/>
          </p:cNvSpPr>
          <p:nvPr>
            <p:ph idx="1"/>
          </p:nvPr>
        </p:nvSpPr>
        <p:spPr/>
        <p:txBody>
          <a:bodyPr/>
          <a:lstStyle/>
          <a:p>
            <a:r>
              <a:rPr lang="en-US" dirty="0" smtClean="0"/>
              <a:t>For ourselves, our models were overall short, and therefore we can presume that our estimations for the teachers may also fall short from their real heights. </a:t>
            </a:r>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We chose to measure:</a:t>
            </a:r>
          </a:p>
          <a:p>
            <a:pPr lvl="1"/>
            <a:r>
              <a:rPr lang="en-US" dirty="0" smtClean="0"/>
              <a:t>Hip-to-knee length</a:t>
            </a:r>
          </a:p>
          <a:p>
            <a:pPr lvl="1"/>
            <a:r>
              <a:rPr lang="en-US" dirty="0" smtClean="0"/>
              <a:t>Head-nose circumference</a:t>
            </a:r>
          </a:p>
          <a:p>
            <a:pPr lvl="1"/>
            <a:r>
              <a:rPr lang="en-US" dirty="0" smtClean="0"/>
              <a:t>Top of palm</a:t>
            </a:r>
          </a:p>
          <a:p>
            <a:r>
              <a:rPr lang="en-US" dirty="0" smtClean="0"/>
              <a:t>We measured in quarter inches</a:t>
            </a:r>
            <a:endParaRPr lang="en-US" dirty="0"/>
          </a:p>
        </p:txBody>
      </p:sp>
    </p:spTree>
  </p:cSld>
  <p:clrMapOvr>
    <a:masterClrMapping/>
  </p:clrMapOvr>
  <p:transition>
    <p:dissolv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Bias and Error</a:t>
            </a:r>
            <a:endParaRPr lang="en-US" dirty="0"/>
          </a:p>
        </p:txBody>
      </p:sp>
      <p:sp>
        <p:nvSpPr>
          <p:cNvPr id="6" name="Content Placeholder 5"/>
          <p:cNvSpPr>
            <a:spLocks noGrp="1"/>
          </p:cNvSpPr>
          <p:nvPr>
            <p:ph sz="half" idx="1"/>
          </p:nvPr>
        </p:nvSpPr>
        <p:spPr/>
        <p:txBody>
          <a:bodyPr/>
          <a:lstStyle/>
          <a:p>
            <a:r>
              <a:rPr lang="en-US" dirty="0" smtClean="0"/>
              <a:t>Some subjects felt awkward with measuring the top of the hipbone </a:t>
            </a:r>
            <a:endParaRPr lang="en-US" dirty="0"/>
          </a:p>
          <a:p>
            <a:r>
              <a:rPr lang="en-US" dirty="0" smtClean="0"/>
              <a:t>Our other two measurements showed too uniform of distributions to be useful </a:t>
            </a:r>
            <a:endParaRPr lang="en-US" dirty="0" smtClean="0"/>
          </a:p>
        </p:txBody>
      </p:sp>
      <p:sp>
        <p:nvSpPr>
          <p:cNvPr id="7" name="Content Placeholder 6"/>
          <p:cNvSpPr>
            <a:spLocks noGrp="1"/>
          </p:cNvSpPr>
          <p:nvPr>
            <p:ph sz="half" idx="2"/>
          </p:nvPr>
        </p:nvSpPr>
        <p:spPr/>
        <p:txBody>
          <a:bodyPr/>
          <a:lstStyle/>
          <a:p>
            <a:r>
              <a:rPr lang="en-US" dirty="0" smtClean="0"/>
              <a:t>We did not specify shoes or no shoes for everyone</a:t>
            </a:r>
          </a:p>
          <a:p>
            <a:r>
              <a:rPr lang="en-US" dirty="0" smtClean="0"/>
              <a:t>Some subjects may not have correctly identified the top of their hipbone</a:t>
            </a:r>
          </a:p>
          <a:p>
            <a:r>
              <a:rPr lang="en-US" dirty="0" smtClean="0"/>
              <a:t>Cargo pants were difficult to find the top of knee</a:t>
            </a:r>
            <a:endParaRPr lang="en-US" dirty="0"/>
          </a:p>
        </p:txBody>
      </p:sp>
    </p:spTree>
  </p:cSld>
  <p:clrMapOvr>
    <a:masterClrMapping/>
  </p:clrMapOvr>
  <p:transition>
    <p:dissolv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The measurement of hip-to-knee was the most reliable compared with the measurement of the palm and of the head over the nose. </a:t>
            </a:r>
          </a:p>
          <a:p>
            <a:r>
              <a:rPr lang="en-US" dirty="0" smtClean="0"/>
              <a:t>Our predictions seemed to fall slightly short, suggesting that the measuring the femur through the hipbone is not as reliable. </a:t>
            </a:r>
            <a:endParaRPr lang="en-US" dirty="0"/>
          </a:p>
        </p:txBody>
      </p:sp>
      <p:sp>
        <p:nvSpPr>
          <p:cNvPr id="4" name="Content Placeholder 3"/>
          <p:cNvSpPr>
            <a:spLocks noGrp="1"/>
          </p:cNvSpPr>
          <p:nvPr>
            <p:ph sz="half" idx="2"/>
          </p:nvPr>
        </p:nvSpPr>
        <p:spPr/>
        <p:txBody>
          <a:bodyPr>
            <a:normAutofit fontScale="92500" lnSpcReduction="10000"/>
          </a:bodyPr>
          <a:lstStyle/>
          <a:p>
            <a:r>
              <a:rPr lang="en-US" dirty="0" smtClean="0"/>
              <a:t>Our female data for the hip-to-knee measurement had the highest correlation, followed by the LSRL for both genders that we used for males. </a:t>
            </a:r>
          </a:p>
          <a:p>
            <a:endParaRPr lang="en-US" dirty="0"/>
          </a:p>
        </p:txBody>
      </p:sp>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400" dirty="0" smtClean="0"/>
              <a:t>Measurements: Height </a:t>
            </a:r>
            <a:endParaRPr lang="en-US" sz="2400" dirty="0"/>
          </a:p>
        </p:txBody>
      </p:sp>
      <p:sp>
        <p:nvSpPr>
          <p:cNvPr id="5" name="Content Placeholder 4"/>
          <p:cNvSpPr>
            <a:spLocks noGrp="1"/>
          </p:cNvSpPr>
          <p:nvPr>
            <p:ph sz="half" idx="1"/>
          </p:nvPr>
        </p:nvSpPr>
        <p:spPr/>
        <p:txBody>
          <a:bodyPr/>
          <a:lstStyle/>
          <a:p>
            <a:r>
              <a:rPr lang="en-US" dirty="0" smtClean="0"/>
              <a:t>We based our measurement of height based on a scale marked on the white board</a:t>
            </a:r>
          </a:p>
          <a:p>
            <a:r>
              <a:rPr lang="en-US" dirty="0" smtClean="0"/>
              <a:t>Each subject was then measured off the scale with a book as a guide </a:t>
            </a:r>
            <a:endParaRPr lang="en-US" dirty="0"/>
          </a:p>
        </p:txBody>
      </p:sp>
      <p:sp>
        <p:nvSpPr>
          <p:cNvPr id="14338" name="AutoShape 2" descr="data:image/jpg;base64,/9j/4AAQSkZJRgABAQAAAQABAAD/2wBDAAkGBwgHBgkIBwgKCgkLDRYPDQwMDRsUFRAWIB0iIiAdHx8kKDQsJCYxJx8fLT0tMTU3Ojo6Iys/RD84QzQ5Ojf/2wBDAQoKCg0MDRoPDxo3JR8lNzc3Nzc3Nzc3Nzc3Nzc3Nzc3Nzc3Nzc3Nzc3Nzc3Nzc3Nzc3Nzc3Nzc3Nzc3Nzc3Nzf/wAARCACoAHQDASIAAhEBAxEB/8QAHAAAAQUBAQEAAAAAAAAAAAAABgADBAUHAgEI/8QAQhAAAgEDAgMDCAcFBwUBAAAAAQIDAAQRBSEGEjETQWEHFCJRcYGhsRUjMkJykcEkM1LR4RY0YoKSorIlNUNT8XP/xAAaAQACAwEBAAAAAAAAAAAAAAADBAECBQAG/8QAKREAAgECBQQCAgMBAAAAAAAAAAECAxEEBRIhMSIyQVETI2FxNIGRsf/aAAwDAQACEQMRAD8A2eFjy0+pzUeEejUhRtUs46ql4u4js+FtFm1S/DMiYVI16yOeiirqgPyw6X9KcN268pdYb2ORk/iXcH51BKV3YzC68uPEb3wlt7Switg37koXyPFs5/Ktf8nnGdvxnpL3ccBt7iFxHPCWzynGQQfUazW203QWtTN/Zd3njwpXslwc9/XGPjRP5J9M+jNW1ho4DBDciNxCOkZGcj/dXak9gkqTirmn0qVKuBHjHFNljiu2O1cd+a44bZmzXqk17jPSughHU1xxHu5HS2kZdmCkg+6gtdYvyM+cvmjO/wD7rL+A/KszN08dykJtpGjYbyplgDnoRiszMZTTWl2G8NFNO6D/AEe6mn0+OSRuZznJPtpU1w+M6XFj1n50qbo6nTi7+AU0tTLiP7NPr9kVE86to1HPPEvtcVxNq1nEhPbB8dybk0w2gSTfgn1C1e0W/wBPntXAPaKQM+vu+NVMnEEjlhEiR4zs+SaAtc431sT2QWdY4HiSSZYowC2ScgHu2obqRXIzSwlWo+kZGptDeHzi/SJ0PKYWJByMjG1aLwbAq6Ut0VHaXLFy3fjO2fyoG086RPbSXDXMJdSTzSgqyjxzUccW32nmKDQ5C8ELZmeVcqwYgYUE5x358aGqkU+RqeFrVFpSNipUL2HEF3MJzItv9XLyjqMjlB9fjVtaaxBMAJfqXPcx2PsNGU0zPnSnDlE7mFeZGK5DK+6sCPA10FGOtWBnoAFemkCMbmuTXHEe9H7LN+A/Ks8Xp7K0O/dEtZC7BRykbnwrOUbG2xOd6yc04ixzCrkM+HgfouPHrb50q54cY/RUf4m+dKncO/qj+gU+5grbXcoA5bO4Re79nb+VeyX8xPLyXWe5exb+VaPH76cozpon536MgvW4gtrk3zaZItljlZyvKSD3neok8NjNfBdQZkjWBVUod859la5rTwx6bcG4ZVjKFWLeO1Yrrcge8yo5Syhip7skn5UvibQjc1spk6k2uCeLbh9WI5pGGBj0mJJzv3dMVElGl4lEcbRlQ/I4Lb7+jn41J0S5SK2TnkVDHexNud+XBB91VMzftM6g5Ac4PcRmlJT6bqxr06d5uLb2CC5u9VkieLSbGS4yVkk5FJ9HAB6eyra11deyWOUrDKo9JHBB+NX3k/kj8wkhwBMOV223ZSNj8xRNNawTnM0EUn40DfOtFQTSZ5ivWcask0Af0vCvpFk9qNipFtqqy5ZL1yo+6ZDtRe2m2HTzK2x/+K/yqNPo2jhWkmsLQBRksYlGB66nQ/YL5o+UU0er9mBy3hI/xHmFO/2gI+1cQkeC/wBahabr/Auoan9G2MthJc5wqmHCufUrEYJ9hoqisLKIZitIE/DGBUqL9lXUh5QDz6ncamsgMqMAzKcdwye72VQtHeC5jNvJF5sB6aMCGznuI8K06806yaGQtawk7sDyDOT35rO16Y/WsvMbxt5GqFSM1srBnw0zHSk9HIDHBz1pV7wvn6JXH8bUqboT+qP6F59zCNRtXteL0r2nGLA9xnpL6vZWsSSmNUuUaTB6r0PzrJuI5Uk4hu3j+xzcqY9Q2Fa7xpqP0XoUtyAS4IVB/iPT41hzl5RFK7Atj0z40jjGrW9noskjJ3k+ESA+N/hXAciVCD4GmgSXBzkYpAE5PcD1rOR6Js0/ydMl20NyHIkhgeB1B2b0gQfyo/rLfJRzDVLpOb0QnNjxJxWo9K2qElKmmeIzCm4YmUWeNQX5Wrgw8F3KB3UzyRxej35bJB8CBRm1DfHk+nrwxqMN+8PM1uxjR2HMXx6OB164ojE1yYQI1Fr2SW6rIjZ5w2CCBnI8a+jtIufO9KtLgFiJYUbLdTlR1r5106/SXza2urcojTr2knZjZScE59lfRtpNbNAq2bxNCgCr2bAgDuG1UpJq9w1ZrY9usmCT8JrM0GM+rNaVcNmJvZWZTWSTXMdwJZY2iyAEYAHfO4xSGZpNRCYXyG3C/wD2pfxtSrnh1sad/nalV6K+uP6Kz7mEy9K9rhTtXXNWgLA75QY4pOEtQ7ZuUKnMpxn0gRge/p76wrtGCGN0cjOQQe+ti8rN4tvw4kRJ+unC4B9QJ+YFZC7ZRXAB6ZrPxb60j0uTRfwyd/Ix2six4CuN87fKnTfuQI44XG27Eda7iZCzcyjbp406gHKuw3pRtLwbKjLww78j8DyXV5dySKCiiPshnod8/CtSNZb5LOZNQmm5sLJ9Tj1kDm/n+dakTtWph1akjyGafypb3A7j7iO50eOG104KLqYFjIRns0HeB3nPyrI9T07UrjVHurOC6vLtgHecoWULjpk7HPf3Y2o48qE6PrJiAIeOzyze0k1NtLlPoqKOUc6i2CtlsDu6Y6dKaoN6pWVxOSSigK1DT5k0mKS30e6S9b7QyWVCO/HeD3VF4VbU9B1C4NvcSxyNEGcGNh6WQSGDD2jNaRJcTrG7zWxCRJESysN/vY/01XcTXMX0aVzzSSTqFLHcc3qNXm9NOWmNrnReqSuwu0jUjqujQ3bIEkcEOo6BgcGg8Ekn2mrzgt0bh0Mpz9bJnwOaG3vIIp1hlkCSOTyK23Nj1Z9tYuY3cIDVDaUkgw0A/wDT/wDOaVN6Ac2H+c0qvSf1oHPuYTBzivVffc0wj13kGtVoWM+8sL9paWiDP1bFvDfb9KzOFiYip2yARWieUVjPcajETkRW0LjwPPk/8qzhB6A8BWbi+9Hp8quqNjrdZN6krKmRvgYqGT6fup1AWwKUavyasZNcBtwtcGzttIkzyrJfs7H1qMJ+ta5zdKxe5ZoNF0kRA8xMRAXvJdm/QVsfN6AJz0zWpR7VH0eTzBXnr93Mj8oc63mu6gsByezW3z6jjB+Jp9mZ7iDTwR2hfs2x0wvU/l/yqhSGfUdTml5WkZ3eZlXctgk/PFXnDipbyXeq6lKBcMSiQhgzRr37DoSafwSdpSYhiLbJBXPcJIk9v2RDMFJwduULihDW4Jbm2gkGwtnV5MnrynlI+Oau9FvWvRO8hRFckRpj0jtQ/qcs9vqVzEZQba7hflQbgScu4HjkA0adO1OUUChJ60wp4IlQ6JNGhyUnfm8MgGqaWGGaQtLFG7Ix5SyAkb935U55PGIW/j7j2bY/1VyFw7n/ABHvrzGPk/igadFLXII9BYixIz98/pSrnQseZt+M/IUqJRf1oFNdTCVDtTnUV5EhIpwxkVsCpmfGI59Q18hskQRL7NlP6VnqjbFHOvuXuuKZGI/exxgZ9W1BLA4zg48etZOId5I9Zl8dNP8Az/hFY4ugvrTPxqXGDjrkd9XeicO/SOg6vqajmkt+RY8dcD0m+BH5VSxjJwegoVSLSTGaNRTlKK8MJNUUtp2iqsiJ6HPl25RsBtn17Vr7SKtkZGIVRHzE9w2rFtfBOgaQw743HX1ECtQjvTLwQLsjDNYZO3fyY+dP4eW7/owcxg1CL/LB3yZWirZ3eoyDeRxEhPq+0f0qmu9Ktru8a5g/80rMzoxU7knuqVw1NdaXpPNLjzadWMZBzyuqn+ld6YxFtCyH0ZI2IHrOB094NaeDTUW0ZFfZkez024gMrx3NxGFBC4kzzZ7xnNWnDWmpDqVxHIWkDwlSXYtg4GevTrUCG+e4uoABlSEHL4Y3py61C4tZwlgPr5bgrnPRSCM/Cmarehgop6kjvgeE282qRNnmjkVAfYWFRrqZra4RGhldZGbLRqW5PaAKseELaS3fUe2JaTtFVm65Izn414dpHHfzGvLZhb44mnR72WmjDktWBOfTPT2ClXumf3dtvv8A6ClUUn0IiS6mGUSbU4V2ryPpXZrWbEjOfKzaY0+zS1KwNPcEysgALgLnf170AaXotzfara2ivzpK6qxxhgM7/CjzylSG41a1tFba3iMjDxY/yFR/J7Ag4hXIyVjZhnuO386DKEZS3Q/RrTpUnpYd6VoFjpenPY2aMsDliwZsk5GDvWO8d6BPoGrCDTQ7W0ih0d9yO47+2t4GwoE8paqTYbDJD5PhtUypxas0DoYirGbtLkD/ACa6dNqWveb63+02kdu5jglPMqtkbgVsF5YQXVlJaSoOxkQoVG2AfVWYcIHzLiWzk5jySkxb+oj+eK1nqKmCSWxTEOTnuzP9Y0mXROGpLJpElheduTA3VSDj31Q6PIqC3t++J3Aye4jaijyjS4FjHucOWK57hQRCXimSTO6Yx44/+VrYWP1CdR3e57pMwjvZWOwTr4bVNkglubvTUhYJJLcdoxPRRjYVBNs8V45RTi6QOoz4kfpVmhB1S2UNgIyKCPzPyo07NHLZhTpunpp1qYgxd2Yu7n7zGqRm+sfP8R+dE8vfQVeR3vnStayRdmHbtFkHUd2MCvL5pFaIofwz3bCTSyPN23x6Z7vAUqb0vItzn+L9BSpan2IvLkOUxyiu+6o8MgKinuatloRMu41z/am65unYx4/01N4AhzrXaKNlgYsfaQBXPH0PLxAJP/Zbr8CRUnhBpLSyluAp+sflB8B/UmqpNysNN2pIPsgd9A/lEQtLYttyFXX37GrN9TlY9TVVxLN51oz8y5aEiRcH3H50R03YBTdpJg3opL6xp0a9Rcp8610dTWWcJx82uWruMBSX39hrT0mVhsaGo7F6/cCflBt1jsRqTM5aIrGsYAw2T/8AaDOH4TxB26WMZ5oSOftfRK52Ht6Uc+UKIz8OS8p/dyo/x/rQ75MYir6hMejBR78k0eGIqQtFA/jTi5EriTRGigtp4FHZWsPLKc4wq75+dUOg3FpqOpKtrOrknKhc4B6/pWg6unnGnXUK9XiZR7xWbcEIBqyKoxyFmOO/arPETVo+zo0002zQ5c4OaFZCe2cY2DGiaWUAULuy9tKc/fNZGb9kRjC8stNOJ7BvxfoKVMWTnsjgkelSpOm1oQWXLCyC4A76nRTqR1ochMjdCKkqZ17s16NxM9sk6ra6fd3kPnkAkYryI3Kx33ONvDJrtNOt47Fba3Xs1QnC5zjelbQtKyzbKUfJBG/2SNvV1qPZ38RmuYlBAik5CW72xlvyyBQ1tLYtvYg3FtJATzjbuNMqschKTJzxkYZCOo9VEReGVcMyHwzVLrM1vp0S3ZUtCrqJcD7Knbm9xxRdW25Ebt2RJvLaytYopba1jR2HoyKmMiuIb4qNzU+e27exi83b0EGyg7MMVQpBIx6Y9tVhZol/kk63N53ot5HkEmIke7eqfgPCaXOw6tNv7gKt7W2ZpQjtgE9DuDUye3ijiVoY0hjBI5UTlzUOK1XJ1bWG5JtiB0oH4Xi7LUbogfuyy/7sUZRxdrIFzjPfUm4sImibs0WOQHLMsQHNn1461EldomMrJopndiaHru0juZyxLo6MSrRkA79e6ip7RgfGhq4LRzS8qlyHOwx+tZmbvoi0HwvLJdqxEZHjSpWRLQkspBz0yNthSrOhfSgsmrsOjYQMPscp8Kjy2c0AMlvK7AfcxnNKlXpNTM4jprGmwspnuWjnHWLLYz4gd9e6Vp/PbvyqY0eV3BkGWbJznff1UqVRLp3Rcl/Qlm27c5b1hsUze6O72UsEDpIHUrySrsRjptSpVGtkcbohaIx07RorLWI5VeI8o5FdgQDtgjPdjvqckEd6zSRrIsf3Sylfgd6VKrJ2JbvuNXVrcQR88Rzy77LkmuLSG4ug5kUqq4wpQjf2UqVTd2IHhYzIfRZajweedqYpQ/LnHMIjv7TSpVyZxNFucbihC50u9NzOy2shVnOD6xk0qVJYylGrFKXsLRm4ydifbabdLGcWzLk5xjNKlSqyowtwVc3c/9k="/>
          <p:cNvSpPr>
            <a:spLocks noChangeAspect="1" noChangeArrowheads="1"/>
          </p:cNvSpPr>
          <p:nvPr/>
        </p:nvSpPr>
        <p:spPr bwMode="auto">
          <a:xfrm>
            <a:off x="77788" y="-693738"/>
            <a:ext cx="1000125" cy="1447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4340" name="AutoShape 4" descr="data:image/jpg;base64,/9j/4AAQSkZJRgABAQAAAQABAAD/2wBDAAkGBwgHBgkIBwgKCgkLDRYPDQwMDRsUFRAWIB0iIiAdHx8kKDQsJCYxJx8fLT0tMTU3Ojo6Iys/RD84QzQ5Ojf/2wBDAQoKCg0MDRoPDxo3JR8lNzc3Nzc3Nzc3Nzc3Nzc3Nzc3Nzc3Nzc3Nzc3Nzc3Nzc3Nzc3Nzc3Nzc3Nzc3Nzc3Nzf/wAARCACoAHQDASIAAhEBAxEB/8QAHAAAAQUBAQEAAAAAAAAAAAAABgADBAUHAgEI/8QAQhAAAgEDAgMDCAcFBwUBAAAAAQIDAAQRBSEGEjETQWEHFCJRcYGhsRUjMkJykcEkM1LR4RY0YoKSorIlNUNT8XP/xAAaAQACAwEBAAAAAAAAAAAAAAADBAECBQAG/8QAKREAAgECBQQCAgMBAAAAAAAAAAECAxEEBRIhMSIyQVETI2FxNIGRsf/aAAwDAQACEQMRAD8A2eFjy0+pzUeEejUhRtUs46ql4u4js+FtFm1S/DMiYVI16yOeiirqgPyw6X9KcN268pdYb2ORk/iXcH51BKV3YzC68uPEb3wlt7Switg37koXyPFs5/Ktf8nnGdvxnpL3ccBt7iFxHPCWzynGQQfUazW203QWtTN/Zd3njwpXslwc9/XGPjRP5J9M+jNW1ho4DBDciNxCOkZGcj/dXak9gkqTirmn0qVKuBHjHFNljiu2O1cd+a44bZmzXqk17jPSughHU1xxHu5HS2kZdmCkg+6gtdYvyM+cvmjO/wD7rL+A/KszN08dykJtpGjYbyplgDnoRiszMZTTWl2G8NFNO6D/AEe6mn0+OSRuZznJPtpU1w+M6XFj1n50qbo6nTi7+AU0tTLiP7NPr9kVE86to1HPPEvtcVxNq1nEhPbB8dybk0w2gSTfgn1C1e0W/wBPntXAPaKQM+vu+NVMnEEjlhEiR4zs+SaAtc431sT2QWdY4HiSSZYowC2ScgHu2obqRXIzSwlWo+kZGptDeHzi/SJ0PKYWJByMjG1aLwbAq6Ut0VHaXLFy3fjO2fyoG086RPbSXDXMJdSTzSgqyjxzUccW32nmKDQ5C8ELZmeVcqwYgYUE5x358aGqkU+RqeFrVFpSNipUL2HEF3MJzItv9XLyjqMjlB9fjVtaaxBMAJfqXPcx2PsNGU0zPnSnDlE7mFeZGK5DK+6sCPA10FGOtWBnoAFemkCMbmuTXHEe9H7LN+A/Ks8Xp7K0O/dEtZC7BRykbnwrOUbG2xOd6yc04ixzCrkM+HgfouPHrb50q54cY/RUf4m+dKncO/qj+gU+5grbXcoA5bO4Re79nb+VeyX8xPLyXWe5exb+VaPH76cozpon536MgvW4gtrk3zaZItljlZyvKSD3neok8NjNfBdQZkjWBVUod859la5rTwx6bcG4ZVjKFWLeO1Yrrcge8yo5Syhip7skn5UvibQjc1spk6k2uCeLbh9WI5pGGBj0mJJzv3dMVElGl4lEcbRlQ/I4Lb7+jn41J0S5SK2TnkVDHexNud+XBB91VMzftM6g5Ac4PcRmlJT6bqxr06d5uLb2CC5u9VkieLSbGS4yVkk5FJ9HAB6eyra11deyWOUrDKo9JHBB+NX3k/kj8wkhwBMOV223ZSNj8xRNNawTnM0EUn40DfOtFQTSZ5ivWcask0Af0vCvpFk9qNipFtqqy5ZL1yo+6ZDtRe2m2HTzK2x/+K/yqNPo2jhWkmsLQBRksYlGB66nQ/YL5o+UU0er9mBy3hI/xHmFO/2gI+1cQkeC/wBahabr/Auoan9G2MthJc5wqmHCufUrEYJ9hoqisLKIZitIE/DGBUqL9lXUh5QDz6ncamsgMqMAzKcdwye72VQtHeC5jNvJF5sB6aMCGznuI8K06806yaGQtawk7sDyDOT35rO16Y/WsvMbxt5GqFSM1srBnw0zHSk9HIDHBz1pV7wvn6JXH8bUqboT+qP6F59zCNRtXteL0r2nGLA9xnpL6vZWsSSmNUuUaTB6r0PzrJuI5Uk4hu3j+xzcqY9Q2Fa7xpqP0XoUtyAS4IVB/iPT41hzl5RFK7Atj0z40jjGrW9noskjJ3k+ESA+N/hXAciVCD4GmgSXBzkYpAE5PcD1rOR6Js0/ydMl20NyHIkhgeB1B2b0gQfyo/rLfJRzDVLpOb0QnNjxJxWo9K2qElKmmeIzCm4YmUWeNQX5Wrgw8F3KB3UzyRxej35bJB8CBRm1DfHk+nrwxqMN+8PM1uxjR2HMXx6OB164ojE1yYQI1Fr2SW6rIjZ5w2CCBnI8a+jtIufO9KtLgFiJYUbLdTlR1r5106/SXza2urcojTr2knZjZScE59lfRtpNbNAq2bxNCgCr2bAgDuG1UpJq9w1ZrY9usmCT8JrM0GM+rNaVcNmJvZWZTWSTXMdwJZY2iyAEYAHfO4xSGZpNRCYXyG3C/wD2pfxtSrnh1sad/nalV6K+uP6Kz7mEy9K9rhTtXXNWgLA75QY4pOEtQ7ZuUKnMpxn0gRge/p76wrtGCGN0cjOQQe+ti8rN4tvw4kRJ+unC4B9QJ+YFZC7ZRXAB6ZrPxb60j0uTRfwyd/Ix2six4CuN87fKnTfuQI44XG27Eda7iZCzcyjbp406gHKuw3pRtLwbKjLww78j8DyXV5dySKCiiPshnod8/CtSNZb5LOZNQmm5sLJ9Tj1kDm/n+dakTtWph1akjyGafypb3A7j7iO50eOG104KLqYFjIRns0HeB3nPyrI9T07UrjVHurOC6vLtgHecoWULjpk7HPf3Y2o48qE6PrJiAIeOzyze0k1NtLlPoqKOUc6i2CtlsDu6Y6dKaoN6pWVxOSSigK1DT5k0mKS30e6S9b7QyWVCO/HeD3VF4VbU9B1C4NvcSxyNEGcGNh6WQSGDD2jNaRJcTrG7zWxCRJESysN/vY/01XcTXMX0aVzzSSTqFLHcc3qNXm9NOWmNrnReqSuwu0jUjqujQ3bIEkcEOo6BgcGg8Ekn2mrzgt0bh0Mpz9bJnwOaG3vIIp1hlkCSOTyK23Nj1Z9tYuY3cIDVDaUkgw0A/wDT/wDOaVN6Ac2H+c0qvSf1oHPuYTBzivVffc0wj13kGtVoWM+8sL9paWiDP1bFvDfb9KzOFiYip2yARWieUVjPcajETkRW0LjwPPk/8qzhB6A8BWbi+9Hp8quqNjrdZN6krKmRvgYqGT6fup1AWwKUavyasZNcBtwtcGzttIkzyrJfs7H1qMJ+ta5zdKxe5ZoNF0kRA8xMRAXvJdm/QVsfN6AJz0zWpR7VH0eTzBXnr93Mj8oc63mu6gsByezW3z6jjB+Jp9mZ7iDTwR2hfs2x0wvU/l/yqhSGfUdTml5WkZ3eZlXctgk/PFXnDipbyXeq6lKBcMSiQhgzRr37DoSafwSdpSYhiLbJBXPcJIk9v2RDMFJwduULihDW4Jbm2gkGwtnV5MnrynlI+Oau9FvWvRO8hRFckRpj0jtQ/qcs9vqVzEZQba7hflQbgScu4HjkA0adO1OUUChJ60wp4IlQ6JNGhyUnfm8MgGqaWGGaQtLFG7Ix5SyAkb935U55PGIW/j7j2bY/1VyFw7n/ABHvrzGPk/igadFLXII9BYixIz98/pSrnQseZt+M/IUqJRf1oFNdTCVDtTnUV5EhIpwxkVsCpmfGI59Q18hskQRL7NlP6VnqjbFHOvuXuuKZGI/exxgZ9W1BLA4zg48etZOId5I9Zl8dNP8Az/hFY4ugvrTPxqXGDjrkd9XeicO/SOg6vqajmkt+RY8dcD0m+BH5VSxjJwegoVSLSTGaNRTlKK8MJNUUtp2iqsiJ6HPl25RsBtn17Vr7SKtkZGIVRHzE9w2rFtfBOgaQw743HX1ECtQjvTLwQLsjDNYZO3fyY+dP4eW7/owcxg1CL/LB3yZWirZ3eoyDeRxEhPq+0f0qmu9Ktru8a5g/80rMzoxU7knuqVw1NdaXpPNLjzadWMZBzyuqn+ld6YxFtCyH0ZI2IHrOB094NaeDTUW0ZFfZkez024gMrx3NxGFBC4kzzZ7xnNWnDWmpDqVxHIWkDwlSXYtg4GevTrUCG+e4uoABlSEHL4Y3py61C4tZwlgPr5bgrnPRSCM/Cmarehgop6kjvgeE282qRNnmjkVAfYWFRrqZra4RGhldZGbLRqW5PaAKseELaS3fUe2JaTtFVm65Izn414dpHHfzGvLZhb44mnR72WmjDktWBOfTPT2ClXumf3dtvv8A6ClUUn0IiS6mGUSbU4V2ryPpXZrWbEjOfKzaY0+zS1KwNPcEysgALgLnf170AaXotzfara2ivzpK6qxxhgM7/CjzylSG41a1tFba3iMjDxY/yFR/J7Ag4hXIyVjZhnuO386DKEZS3Q/RrTpUnpYd6VoFjpenPY2aMsDliwZsk5GDvWO8d6BPoGrCDTQ7W0ih0d9yO47+2t4GwoE8paqTYbDJD5PhtUypxas0DoYirGbtLkD/ACa6dNqWveb63+02kdu5jglPMqtkbgVsF5YQXVlJaSoOxkQoVG2AfVWYcIHzLiWzk5jySkxb+oj+eK1nqKmCSWxTEOTnuzP9Y0mXROGpLJpElheduTA3VSDj31Q6PIqC3t++J3Aye4jaijyjS4FjHucOWK57hQRCXimSTO6Yx44/+VrYWP1CdR3e57pMwjvZWOwTr4bVNkglubvTUhYJJLcdoxPRRjYVBNs8V45RTi6QOoz4kfpVmhB1S2UNgIyKCPzPyo07NHLZhTpunpp1qYgxd2Yu7n7zGqRm+sfP8R+dE8vfQVeR3vnStayRdmHbtFkHUd2MCvL5pFaIofwz3bCTSyPN23x6Z7vAUqb0vItzn+L9BSpan2IvLkOUxyiu+6o8MgKinuatloRMu41z/am65unYx4/01N4AhzrXaKNlgYsfaQBXPH0PLxAJP/Zbr8CRUnhBpLSyluAp+sflB8B/UmqpNysNN2pIPsgd9A/lEQtLYttyFXX37GrN9TlY9TVVxLN51oz8y5aEiRcH3H50R03YBTdpJg3opL6xp0a9Rcp8610dTWWcJx82uWruMBSX39hrT0mVhsaGo7F6/cCflBt1jsRqTM5aIrGsYAw2T/8AaDOH4TxB26WMZ5oSOftfRK52Ht6Uc+UKIz8OS8p/dyo/x/rQ75MYir6hMejBR78k0eGIqQtFA/jTi5EriTRGigtp4FHZWsPLKc4wq75+dUOg3FpqOpKtrOrknKhc4B6/pWg6unnGnXUK9XiZR7xWbcEIBqyKoxyFmOO/arPETVo+zo0002zQ5c4OaFZCe2cY2DGiaWUAULuy9tKc/fNZGb9kRjC8stNOJ7BvxfoKVMWTnsjgkelSpOm1oQWXLCyC4A76nRTqR1ochMjdCKkqZ17s16NxM9sk6ra6fd3kPnkAkYryI3Kx33ONvDJrtNOt47Fba3Xs1QnC5zjelbQtKyzbKUfJBG/2SNvV1qPZ38RmuYlBAik5CW72xlvyyBQ1tLYtvYg3FtJATzjbuNMqschKTJzxkYZCOo9VEReGVcMyHwzVLrM1vp0S3ZUtCrqJcD7Knbm9xxRdW25Ebt2RJvLaytYopba1jR2HoyKmMiuIb4qNzU+e27exi83b0EGyg7MMVQpBIx6Y9tVhZol/kk63N53ot5HkEmIke7eqfgPCaXOw6tNv7gKt7W2ZpQjtgE9DuDUye3ijiVoY0hjBI5UTlzUOK1XJ1bWG5JtiB0oH4Xi7LUbogfuyy/7sUZRxdrIFzjPfUm4sImibs0WOQHLMsQHNn1461EldomMrJopndiaHru0juZyxLo6MSrRkA79e6ip7RgfGhq4LRzS8qlyHOwx+tZmbvoi0HwvLJdqxEZHjSpWRLQkspBz0yNthSrOhfSgsmrsOjYQMPscp8Kjy2c0AMlvK7AfcxnNKlXpNTM4jprGmwspnuWjnHWLLYz4gd9e6Vp/PbvyqY0eV3BkGWbJznff1UqVRLp3Rcl/Qlm27c5b1hsUze6O72UsEDpIHUrySrsRjptSpVGtkcbohaIx07RorLWI5VeI8o5FdgQDtgjPdjvqckEd6zSRrIsf3Sylfgd6VKrJ2JbvuNXVrcQR88Rzy77LkmuLSG4ug5kUqq4wpQjf2UqVTd2IHhYzIfRZajweedqYpQ/LnHMIjv7TSpVyZxNFucbihC50u9NzOy2shVnOD6xk0qVJYylGrFKXsLRm4ydifbabdLGcWzLk5xjNKlSqyowtwVc3c/9k="/>
          <p:cNvSpPr>
            <a:spLocks noChangeAspect="1" noChangeArrowheads="1"/>
          </p:cNvSpPr>
          <p:nvPr/>
        </p:nvSpPr>
        <p:spPr bwMode="auto">
          <a:xfrm>
            <a:off x="77788" y="-693738"/>
            <a:ext cx="1000125" cy="1447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14342" name="Picture 6" descr="http://www.herbalgranny.com/wp-content/uploads/2010/09/get-taller-naturally1.jpg"/>
          <p:cNvPicPr>
            <a:picLocks noChangeAspect="1" noChangeArrowheads="1"/>
          </p:cNvPicPr>
          <p:nvPr/>
        </p:nvPicPr>
        <p:blipFill>
          <a:blip r:embed="rId2" cstate="print"/>
          <a:srcRect/>
          <a:stretch>
            <a:fillRect/>
          </a:stretch>
        </p:blipFill>
        <p:spPr bwMode="auto">
          <a:xfrm>
            <a:off x="385199" y="609600"/>
            <a:ext cx="3043801" cy="4419600"/>
          </a:xfrm>
          <a:prstGeom prst="rect">
            <a:avLst/>
          </a:prstGeom>
          <a:noFill/>
        </p:spPr>
      </p:pic>
    </p:spTree>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Measurements: Hip to Knee</a:t>
            </a:r>
            <a:endParaRPr lang="en-US" sz="2400" dirty="0"/>
          </a:p>
        </p:txBody>
      </p:sp>
      <p:sp>
        <p:nvSpPr>
          <p:cNvPr id="3" name="Content Placeholder 2"/>
          <p:cNvSpPr>
            <a:spLocks noGrp="1"/>
          </p:cNvSpPr>
          <p:nvPr>
            <p:ph sz="half" idx="1"/>
          </p:nvPr>
        </p:nvSpPr>
        <p:spPr/>
        <p:txBody>
          <a:bodyPr>
            <a:normAutofit lnSpcReduction="10000"/>
          </a:bodyPr>
          <a:lstStyle/>
          <a:p>
            <a:r>
              <a:rPr lang="en-US" dirty="0" smtClean="0"/>
              <a:t>We decided that a femur was a good measurement of height</a:t>
            </a:r>
          </a:p>
          <a:p>
            <a:r>
              <a:rPr lang="en-US" dirty="0" smtClean="0"/>
              <a:t>The closest measurement possible is from the top of the hipbone to the middle of the knee when bent </a:t>
            </a:r>
          </a:p>
          <a:p>
            <a:r>
              <a:rPr lang="en-US" dirty="0" smtClean="0"/>
              <a:t>We asked subjects to identify top of hip and then bend knee </a:t>
            </a:r>
            <a:endParaRPr lang="en-US" dirty="0"/>
          </a:p>
        </p:txBody>
      </p:sp>
      <p:pic>
        <p:nvPicPr>
          <p:cNvPr id="13314" name="Picture 2" descr="http://ahsmediacenter.pbworks.com/f/normal%20femur%20xray.jpg"/>
          <p:cNvPicPr>
            <a:picLocks noChangeAspect="1" noChangeArrowheads="1"/>
          </p:cNvPicPr>
          <p:nvPr/>
        </p:nvPicPr>
        <p:blipFill>
          <a:blip r:embed="rId2" cstate="print"/>
          <a:srcRect/>
          <a:stretch>
            <a:fillRect/>
          </a:stretch>
        </p:blipFill>
        <p:spPr bwMode="auto">
          <a:xfrm>
            <a:off x="381000" y="1143000"/>
            <a:ext cx="3030474" cy="3695700"/>
          </a:xfrm>
          <a:prstGeom prst="rect">
            <a:avLst/>
          </a:prstGeom>
          <a:noFill/>
        </p:spPr>
      </p:pic>
    </p:spTree>
  </p:cSld>
  <p:clrMapOvr>
    <a:masterClrMapping/>
  </p:clrMapOvr>
  <p:transition>
    <p:dissolv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Measurements: Head-Nose circumference </a:t>
            </a:r>
            <a:endParaRPr lang="en-US" dirty="0"/>
          </a:p>
        </p:txBody>
      </p:sp>
      <p:sp>
        <p:nvSpPr>
          <p:cNvPr id="4" name="Content Placeholder 3"/>
          <p:cNvSpPr>
            <a:spLocks noGrp="1"/>
          </p:cNvSpPr>
          <p:nvPr>
            <p:ph sz="half" idx="1"/>
          </p:nvPr>
        </p:nvSpPr>
        <p:spPr/>
        <p:txBody>
          <a:bodyPr/>
          <a:lstStyle/>
          <a:p>
            <a:r>
              <a:rPr lang="en-US" dirty="0" smtClean="0"/>
              <a:t>For our circumference, we measured around the head at the tip of the nose</a:t>
            </a:r>
          </a:p>
          <a:p>
            <a:r>
              <a:rPr lang="en-US" dirty="0" smtClean="0"/>
              <a:t>Subjects held the tape at the nose while we measures around </a:t>
            </a:r>
            <a:endParaRPr lang="en-US" dirty="0"/>
          </a:p>
        </p:txBody>
      </p:sp>
      <p:pic>
        <p:nvPicPr>
          <p:cNvPr id="17410" name="Picture 2" descr="http://www.umm.edu/graphics/images/en/17206.jpg"/>
          <p:cNvPicPr>
            <a:picLocks noChangeAspect="1" noChangeArrowheads="1"/>
          </p:cNvPicPr>
          <p:nvPr/>
        </p:nvPicPr>
        <p:blipFill>
          <a:blip r:embed="rId2" cstate="print"/>
          <a:srcRect/>
          <a:stretch>
            <a:fillRect/>
          </a:stretch>
        </p:blipFill>
        <p:spPr bwMode="auto">
          <a:xfrm>
            <a:off x="228600" y="1676400"/>
            <a:ext cx="3238500" cy="2590801"/>
          </a:xfrm>
          <a:prstGeom prst="rect">
            <a:avLst/>
          </a:prstGeom>
          <a:noFill/>
        </p:spPr>
      </p:pic>
    </p:spTree>
  </p:cSld>
  <p:clrMapOvr>
    <a:masterClrMapping/>
  </p:clrMapOvr>
  <p:transition>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Measurements: Top of Palm </a:t>
            </a:r>
            <a:endParaRPr lang="en-US" dirty="0"/>
          </a:p>
        </p:txBody>
      </p:sp>
      <p:sp>
        <p:nvSpPr>
          <p:cNvPr id="4" name="Content Placeholder 3"/>
          <p:cNvSpPr>
            <a:spLocks noGrp="1"/>
          </p:cNvSpPr>
          <p:nvPr>
            <p:ph sz="half" idx="1"/>
          </p:nvPr>
        </p:nvSpPr>
        <p:spPr/>
        <p:txBody>
          <a:bodyPr/>
          <a:lstStyle/>
          <a:p>
            <a:r>
              <a:rPr lang="en-US" dirty="0" smtClean="0"/>
              <a:t>In order to measure the length of the palm, subjects bent wrist and knuckles and measurement was taken from wrist bone to middle finger knuckle</a:t>
            </a:r>
          </a:p>
          <a:p>
            <a:r>
              <a:rPr lang="en-US" dirty="0" smtClean="0"/>
              <a:t>Measurements were taken in quarter inches</a:t>
            </a:r>
            <a:endParaRPr lang="en-US" dirty="0"/>
          </a:p>
        </p:txBody>
      </p:sp>
      <p:pic>
        <p:nvPicPr>
          <p:cNvPr id="16386" name="Picture 2" descr="http://t0.gstatic.com/images?q=tbn:ANd9GcTq9WSBM23j6zWZTrtB0vdIRpqe_U_WomTtVE4Vh77qlwCOeSOt&amp;t=1"/>
          <p:cNvPicPr>
            <a:picLocks noChangeAspect="1" noChangeArrowheads="1"/>
          </p:cNvPicPr>
          <p:nvPr/>
        </p:nvPicPr>
        <p:blipFill>
          <a:blip r:embed="rId2" cstate="print"/>
          <a:srcRect l="2500" t="25758" r="66591" b="48485"/>
          <a:stretch>
            <a:fillRect/>
          </a:stretch>
        </p:blipFill>
        <p:spPr bwMode="auto">
          <a:xfrm>
            <a:off x="685800" y="1447800"/>
            <a:ext cx="2667000" cy="2667000"/>
          </a:xfrm>
          <a:prstGeom prst="rect">
            <a:avLst/>
          </a:prstGeom>
          <a:noFill/>
        </p:spPr>
      </p:pic>
    </p:spTree>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Scatter plot of hip to knee</a:t>
            </a:r>
            <a:endParaRPr lang="en-US" dirty="0"/>
          </a:p>
        </p:txBody>
      </p:sp>
      <p:pic>
        <p:nvPicPr>
          <p:cNvPr id="10" name="Content Placeholder 9"/>
          <p:cNvPicPr>
            <a:picLocks noGrp="1"/>
          </p:cNvPicPr>
          <p:nvPr>
            <p:ph idx="1"/>
          </p:nvPr>
        </p:nvPicPr>
        <p:blipFill>
          <a:blip r:embed="rId2" cstate="print"/>
          <a:srcRect/>
          <a:stretch>
            <a:fillRect/>
          </a:stretch>
        </p:blipFill>
        <p:spPr bwMode="auto">
          <a:xfrm>
            <a:off x="4267200" y="1371600"/>
            <a:ext cx="4462088" cy="3756241"/>
          </a:xfrm>
          <a:prstGeom prst="rect">
            <a:avLst/>
          </a:prstGeom>
          <a:noFill/>
          <a:ln w="9525">
            <a:noFill/>
            <a:miter lim="800000"/>
            <a:headEnd/>
            <a:tailEnd/>
          </a:ln>
        </p:spPr>
      </p:pic>
      <p:pic>
        <p:nvPicPr>
          <p:cNvPr id="11" name="Picture 10"/>
          <p:cNvPicPr/>
          <p:nvPr/>
        </p:nvPicPr>
        <p:blipFill>
          <a:blip r:embed="rId3" cstate="print"/>
          <a:srcRect/>
          <a:stretch>
            <a:fillRect/>
          </a:stretch>
        </p:blipFill>
        <p:spPr bwMode="auto">
          <a:xfrm>
            <a:off x="4267200" y="5105400"/>
            <a:ext cx="2557463" cy="1590675"/>
          </a:xfrm>
          <a:prstGeom prst="rect">
            <a:avLst/>
          </a:prstGeom>
          <a:noFill/>
          <a:ln w="9525">
            <a:noFill/>
            <a:miter lim="800000"/>
            <a:headEnd/>
            <a:tailEnd/>
          </a:ln>
        </p:spPr>
      </p:pic>
      <p:sp>
        <p:nvSpPr>
          <p:cNvPr id="12" name="TextBox 11"/>
          <p:cNvSpPr txBox="1"/>
          <p:nvPr/>
        </p:nvSpPr>
        <p:spPr>
          <a:xfrm>
            <a:off x="457200" y="1929348"/>
            <a:ext cx="3581400" cy="3785652"/>
          </a:xfrm>
          <a:prstGeom prst="rect">
            <a:avLst/>
          </a:prstGeom>
          <a:noFill/>
        </p:spPr>
        <p:txBody>
          <a:bodyPr wrap="square" rtlCol="0">
            <a:spAutoFit/>
          </a:bodyPr>
          <a:lstStyle/>
          <a:p>
            <a:pPr>
              <a:buFont typeface="Arial" pitchFamily="34" charset="0"/>
              <a:buChar char="•"/>
            </a:pPr>
            <a:r>
              <a:rPr lang="en-US" sz="2400" dirty="0" smtClean="0"/>
              <a:t>The form of the scatter plot </a:t>
            </a:r>
            <a:r>
              <a:rPr lang="en-US" sz="2400" dirty="0" smtClean="0"/>
              <a:t>is </a:t>
            </a:r>
            <a:r>
              <a:rPr lang="en-US" sz="2400" dirty="0" smtClean="0"/>
              <a:t>roughly linear with a positive association. The strength is moderately strong with r = 0.767435.</a:t>
            </a:r>
          </a:p>
          <a:p>
            <a:pPr>
              <a:buFont typeface="Arial" pitchFamily="34" charset="0"/>
              <a:buChar char="•"/>
            </a:pPr>
            <a:r>
              <a:rPr lang="en-US" sz="2400" dirty="0" smtClean="0"/>
              <a:t>The r</a:t>
            </a:r>
            <a:r>
              <a:rPr lang="en-US" sz="2400" baseline="30000" dirty="0" smtClean="0"/>
              <a:t>2 </a:t>
            </a:r>
            <a:r>
              <a:rPr lang="en-US" sz="2400" dirty="0" smtClean="0"/>
              <a:t>of 0.59 shows that 59% of the variability in height is attributed to the variability in hip to knee length. </a:t>
            </a:r>
          </a:p>
        </p:txBody>
      </p:sp>
    </p:spTree>
  </p:cSld>
  <p:clrMapOvr>
    <a:masterClrMapping/>
  </p:clrMapOvr>
  <p:transition>
    <p:dissolv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Scatter plot of hip to knee by gender </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4648200" y="1447800"/>
            <a:ext cx="4348189" cy="4419600"/>
          </a:xfrm>
          <a:prstGeom prst="rect">
            <a:avLst/>
          </a:prstGeom>
          <a:noFill/>
          <a:ln w="9525">
            <a:noFill/>
            <a:miter lim="800000"/>
            <a:headEnd/>
            <a:tailEnd/>
          </a:ln>
        </p:spPr>
      </p:pic>
      <p:sp>
        <p:nvSpPr>
          <p:cNvPr id="5" name="TextBox 4"/>
          <p:cNvSpPr txBox="1"/>
          <p:nvPr/>
        </p:nvSpPr>
        <p:spPr>
          <a:xfrm>
            <a:off x="457200" y="1600200"/>
            <a:ext cx="3886200" cy="3139321"/>
          </a:xfrm>
          <a:prstGeom prst="rect">
            <a:avLst/>
          </a:prstGeom>
          <a:noFill/>
        </p:spPr>
        <p:txBody>
          <a:bodyPr wrap="square" rtlCol="0">
            <a:spAutoFit/>
          </a:bodyPr>
          <a:lstStyle/>
          <a:p>
            <a:pPr>
              <a:buFont typeface="Arial" pitchFamily="34" charset="0"/>
              <a:buChar char="•"/>
            </a:pPr>
            <a:r>
              <a:rPr lang="en-US" dirty="0"/>
              <a:t> </a:t>
            </a:r>
            <a:r>
              <a:rPr lang="en-US" dirty="0" smtClean="0"/>
              <a:t>The two LSR lines vary between the genders </a:t>
            </a:r>
          </a:p>
          <a:p>
            <a:pPr>
              <a:buFont typeface="Arial" pitchFamily="34" charset="0"/>
              <a:buChar char="•"/>
            </a:pPr>
            <a:r>
              <a:rPr lang="en-US" dirty="0" smtClean="0"/>
              <a:t>For females (the lower line), the correlation is stronger than the males (the upper line), with r’s of 0.79 and 0.53, respectively. </a:t>
            </a:r>
          </a:p>
          <a:p>
            <a:pPr>
              <a:buFont typeface="Arial" pitchFamily="34" charset="0"/>
              <a:buChar char="•"/>
            </a:pPr>
            <a:r>
              <a:rPr lang="en-US" dirty="0" smtClean="0"/>
              <a:t>Both have a moderately strong association with linear qualities </a:t>
            </a:r>
          </a:p>
          <a:p>
            <a:pPr>
              <a:buFont typeface="Arial" pitchFamily="34" charset="0"/>
              <a:buChar char="•"/>
            </a:pPr>
            <a:r>
              <a:rPr lang="en-US" dirty="0" smtClean="0"/>
              <a:t>The males show a steeper line than the females, and both show a positive association  </a:t>
            </a:r>
          </a:p>
        </p:txBody>
      </p:sp>
      <p:sp>
        <p:nvSpPr>
          <p:cNvPr id="6" name="TextBox 5"/>
          <p:cNvSpPr txBox="1"/>
          <p:nvPr/>
        </p:nvSpPr>
        <p:spPr>
          <a:xfrm>
            <a:off x="4648200" y="5943600"/>
            <a:ext cx="3581400" cy="646331"/>
          </a:xfrm>
          <a:prstGeom prst="rect">
            <a:avLst/>
          </a:prstGeom>
          <a:noFill/>
        </p:spPr>
        <p:txBody>
          <a:bodyPr wrap="square" rtlCol="0">
            <a:spAutoFit/>
          </a:bodyPr>
          <a:lstStyle/>
          <a:p>
            <a:r>
              <a:rPr lang="en-US" dirty="0" smtClean="0"/>
              <a:t>Female: r = 0.793725</a:t>
            </a:r>
          </a:p>
          <a:p>
            <a:r>
              <a:rPr lang="en-US" dirty="0" smtClean="0"/>
              <a:t>Male: r= 0.529150</a:t>
            </a:r>
            <a:endParaRPr lang="en-US" dirty="0"/>
          </a:p>
        </p:txBody>
      </p:sp>
    </p:spTree>
  </p:cSld>
  <p:clrMapOvr>
    <a:masterClrMapping/>
  </p:clrMapOvr>
  <p:transition>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Residual plot of hip to knee</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4648200" y="1524000"/>
            <a:ext cx="4250612" cy="4525962"/>
          </a:xfrm>
          <a:prstGeom prst="rect">
            <a:avLst/>
          </a:prstGeom>
          <a:noFill/>
          <a:ln w="9525">
            <a:noFill/>
            <a:miter lim="800000"/>
            <a:headEnd/>
            <a:tailEnd/>
          </a:ln>
        </p:spPr>
      </p:pic>
      <p:sp>
        <p:nvSpPr>
          <p:cNvPr id="5" name="TextBox 4"/>
          <p:cNvSpPr txBox="1"/>
          <p:nvPr/>
        </p:nvSpPr>
        <p:spPr>
          <a:xfrm>
            <a:off x="457200" y="1600200"/>
            <a:ext cx="3886200" cy="2308324"/>
          </a:xfrm>
          <a:prstGeom prst="rect">
            <a:avLst/>
          </a:prstGeom>
          <a:noFill/>
        </p:spPr>
        <p:txBody>
          <a:bodyPr wrap="square" rtlCol="0">
            <a:spAutoFit/>
          </a:bodyPr>
          <a:lstStyle/>
          <a:p>
            <a:pPr>
              <a:buFont typeface="Arial" pitchFamily="34" charset="0"/>
              <a:buChar char="•"/>
            </a:pPr>
            <a:r>
              <a:rPr lang="en-US" sz="2400" dirty="0"/>
              <a:t> </a:t>
            </a:r>
            <a:r>
              <a:rPr lang="en-US" sz="2400" dirty="0" smtClean="0"/>
              <a:t>The residual plot (lower plot) for the hip to knee data shows no obvious patterns, showing that our LSRL fit our data </a:t>
            </a:r>
          </a:p>
          <a:p>
            <a:endParaRPr lang="en-US" sz="2400" dirty="0" smtClean="0"/>
          </a:p>
        </p:txBody>
      </p:sp>
      <p:sp>
        <p:nvSpPr>
          <p:cNvPr id="6" name="TextBox 5"/>
          <p:cNvSpPr txBox="1"/>
          <p:nvPr/>
        </p:nvSpPr>
        <p:spPr>
          <a:xfrm>
            <a:off x="2438400" y="5410200"/>
            <a:ext cx="1905000" cy="646331"/>
          </a:xfrm>
          <a:prstGeom prst="rect">
            <a:avLst/>
          </a:prstGeom>
          <a:noFill/>
        </p:spPr>
        <p:txBody>
          <a:bodyPr wrap="square" rtlCol="0">
            <a:spAutoFit/>
          </a:bodyPr>
          <a:lstStyle/>
          <a:p>
            <a:r>
              <a:rPr lang="en-US" dirty="0" smtClean="0"/>
              <a:t>r = 0.768115</a:t>
            </a:r>
          </a:p>
          <a:p>
            <a:r>
              <a:rPr lang="en-US" dirty="0"/>
              <a:t>r</a:t>
            </a:r>
            <a:r>
              <a:rPr lang="en-US" baseline="30000" dirty="0" smtClean="0"/>
              <a:t>2</a:t>
            </a:r>
            <a:r>
              <a:rPr lang="en-US" dirty="0" smtClean="0"/>
              <a:t> = 0.59</a:t>
            </a:r>
            <a:endParaRPr lang="en-US" dirty="0"/>
          </a:p>
        </p:txBody>
      </p:sp>
    </p:spTree>
  </p:cSld>
  <p:clrMapOvr>
    <a:masterClrMapping/>
  </p:clrMapOvr>
  <p:transition>
    <p:dissolve/>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113</TotalTime>
  <Words>1088</Words>
  <Application>Microsoft Office PowerPoint</Application>
  <PresentationFormat>On-screen Show (4:3)</PresentationFormat>
  <Paragraphs>88</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Trek</vt:lpstr>
      <vt:lpstr>Body measurements </vt:lpstr>
      <vt:lpstr>Introduction</vt:lpstr>
      <vt:lpstr>Measurements: Height </vt:lpstr>
      <vt:lpstr>Measurements: Hip to Knee</vt:lpstr>
      <vt:lpstr>Measurements: Head-Nose circumference </vt:lpstr>
      <vt:lpstr>Measurements: Top of Palm </vt:lpstr>
      <vt:lpstr>Scatter plot of hip to knee</vt:lpstr>
      <vt:lpstr>Scatter plot of hip to knee by gender </vt:lpstr>
      <vt:lpstr>Residual plot of hip to knee</vt:lpstr>
      <vt:lpstr>Scatter plot of nose-head circumference</vt:lpstr>
      <vt:lpstr>Scatter plot of nose-head circumference by gender</vt:lpstr>
      <vt:lpstr>Residual plot of nose-head circumference</vt:lpstr>
      <vt:lpstr>Scatter plot of palm length</vt:lpstr>
      <vt:lpstr>Scatter plot of palm length by gender</vt:lpstr>
      <vt:lpstr>residual plot of palm length</vt:lpstr>
      <vt:lpstr>Best model </vt:lpstr>
      <vt:lpstr>Predictions of group members </vt:lpstr>
      <vt:lpstr>Predictions of teachers </vt:lpstr>
      <vt:lpstr>Confidence of predictions </vt:lpstr>
      <vt:lpstr>Bias and Error</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Hadyniak.S050</dc:creator>
  <cp:lastModifiedBy>Hadyniak.S050</cp:lastModifiedBy>
  <cp:revision>36</cp:revision>
  <dcterms:created xsi:type="dcterms:W3CDTF">2011-05-24T17:02:16Z</dcterms:created>
  <dcterms:modified xsi:type="dcterms:W3CDTF">2011-05-25T17:35:09Z</dcterms:modified>
</cp:coreProperties>
</file>